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sldIdLst>
    <p:sldId id="256" r:id="rId2"/>
    <p:sldId id="264" r:id="rId3"/>
    <p:sldId id="266" r:id="rId4"/>
    <p:sldId id="277" r:id="rId5"/>
    <p:sldId id="265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8" r:id="rId17"/>
    <p:sldId id="260" r:id="rId18"/>
    <p:sldId id="258" r:id="rId19"/>
    <p:sldId id="259" r:id="rId20"/>
    <p:sldId id="263" r:id="rId21"/>
    <p:sldId id="261" r:id="rId22"/>
    <p:sldId id="262" r:id="rId23"/>
    <p:sldId id="257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97" d="100"/>
          <a:sy n="97" d="100"/>
        </p:scale>
        <p:origin x="11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6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BD7859-C027-4A4E-A731-32A26FF36D05}" type="datetimeFigureOut">
              <a:rPr lang="en-IN" smtClean="0"/>
              <a:pPr/>
              <a:t>06-Aug-17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5488D9-E24E-49D7-9C69-A9492296883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05893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488D9-E24E-49D7-9C69-A9492296883D}" type="slidenum">
              <a:rPr lang="en-IN" smtClean="0"/>
              <a:pPr/>
              <a:t>1</a:t>
            </a:fld>
            <a:endParaRPr lang="en-I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488D9-E24E-49D7-9C69-A9492296883D}" type="slidenum">
              <a:rPr lang="en-IN" smtClean="0"/>
              <a:pPr/>
              <a:t>10</a:t>
            </a:fld>
            <a:endParaRPr lang="en-I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488D9-E24E-49D7-9C69-A9492296883D}" type="slidenum">
              <a:rPr lang="en-IN" smtClean="0"/>
              <a:pPr/>
              <a:t>11</a:t>
            </a:fld>
            <a:endParaRPr lang="en-I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488D9-E24E-49D7-9C69-A9492296883D}" type="slidenum">
              <a:rPr lang="en-IN" smtClean="0"/>
              <a:pPr/>
              <a:t>12</a:t>
            </a:fld>
            <a:endParaRPr lang="en-I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488D9-E24E-49D7-9C69-A9492296883D}" type="slidenum">
              <a:rPr lang="en-IN" smtClean="0"/>
              <a:pPr/>
              <a:t>13</a:t>
            </a:fld>
            <a:endParaRPr lang="en-IN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488D9-E24E-49D7-9C69-A9492296883D}" type="slidenum">
              <a:rPr lang="en-IN" smtClean="0"/>
              <a:pPr/>
              <a:t>14</a:t>
            </a:fld>
            <a:endParaRPr lang="en-IN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488D9-E24E-49D7-9C69-A9492296883D}" type="slidenum">
              <a:rPr lang="en-IN" smtClean="0"/>
              <a:pPr/>
              <a:t>15</a:t>
            </a:fld>
            <a:endParaRPr lang="en-IN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488D9-E24E-49D7-9C69-A9492296883D}" type="slidenum">
              <a:rPr lang="en-IN" smtClean="0"/>
              <a:pPr/>
              <a:t>16</a:t>
            </a:fld>
            <a:endParaRPr lang="en-IN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488D9-E24E-49D7-9C69-A9492296883D}" type="slidenum">
              <a:rPr lang="en-IN" smtClean="0"/>
              <a:pPr/>
              <a:t>17</a:t>
            </a:fld>
            <a:endParaRPr lang="en-IN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488D9-E24E-49D7-9C69-A9492296883D}" type="slidenum">
              <a:rPr lang="en-IN" smtClean="0"/>
              <a:pPr/>
              <a:t>18</a:t>
            </a:fld>
            <a:endParaRPr lang="en-IN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488D9-E24E-49D7-9C69-A9492296883D}" type="slidenum">
              <a:rPr lang="en-IN" smtClean="0"/>
              <a:pPr/>
              <a:t>19</a:t>
            </a:fld>
            <a:endParaRPr lang="en-I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488D9-E24E-49D7-9C69-A9492296883D}" type="slidenum">
              <a:rPr lang="en-IN" smtClean="0"/>
              <a:pPr/>
              <a:t>2</a:t>
            </a:fld>
            <a:endParaRPr lang="en-IN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488D9-E24E-49D7-9C69-A9492296883D}" type="slidenum">
              <a:rPr lang="en-IN" smtClean="0"/>
              <a:pPr/>
              <a:t>20</a:t>
            </a:fld>
            <a:endParaRPr lang="en-IN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488D9-E24E-49D7-9C69-A9492296883D}" type="slidenum">
              <a:rPr lang="en-IN" smtClean="0"/>
              <a:pPr/>
              <a:t>21</a:t>
            </a:fld>
            <a:endParaRPr lang="en-IN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488D9-E24E-49D7-9C69-A9492296883D}" type="slidenum">
              <a:rPr lang="en-IN" smtClean="0"/>
              <a:pPr/>
              <a:t>22</a:t>
            </a:fld>
            <a:endParaRPr lang="en-IN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488D9-E24E-49D7-9C69-A9492296883D}" type="slidenum">
              <a:rPr lang="en-IN" smtClean="0"/>
              <a:pPr/>
              <a:t>23</a:t>
            </a:fld>
            <a:endParaRPr lang="en-IN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69CB43-2E23-498E-9845-881FA8B68C62}" type="slidenum">
              <a:rPr lang="en-IN" smtClean="0"/>
              <a:pPr/>
              <a:t>24</a:t>
            </a:fld>
            <a:endParaRPr lang="en-IN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69CB43-2E23-498E-9845-881FA8B68C62}" type="slidenum">
              <a:rPr lang="en-IN" smtClean="0"/>
              <a:pPr/>
              <a:t>25</a:t>
            </a:fld>
            <a:endParaRPr lang="en-IN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69CB43-2E23-498E-9845-881FA8B68C62}" type="slidenum">
              <a:rPr lang="en-IN" smtClean="0"/>
              <a:pPr/>
              <a:t>26</a:t>
            </a:fld>
            <a:endParaRPr lang="en-IN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69CB43-2E23-498E-9845-881FA8B68C62}" type="slidenum">
              <a:rPr lang="en-IN" smtClean="0"/>
              <a:pPr/>
              <a:t>27</a:t>
            </a:fld>
            <a:endParaRPr lang="en-IN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69CB43-2E23-498E-9845-881FA8B68C62}" type="slidenum">
              <a:rPr lang="en-IN" smtClean="0"/>
              <a:pPr/>
              <a:t>28</a:t>
            </a:fld>
            <a:endParaRPr lang="en-IN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69CB43-2E23-498E-9845-881FA8B68C62}" type="slidenum">
              <a:rPr lang="en-IN" smtClean="0"/>
              <a:pPr/>
              <a:t>29</a:t>
            </a:fld>
            <a:endParaRPr lang="en-I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488D9-E24E-49D7-9C69-A9492296883D}" type="slidenum">
              <a:rPr lang="en-IN" smtClean="0"/>
              <a:pPr/>
              <a:t>3</a:t>
            </a:fld>
            <a:endParaRPr lang="en-IN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69CB43-2E23-498E-9845-881FA8B68C62}" type="slidenum">
              <a:rPr lang="en-IN" smtClean="0"/>
              <a:pPr/>
              <a:t>30</a:t>
            </a:fld>
            <a:endParaRPr lang="en-IN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69CB43-2E23-498E-9845-881FA8B68C62}" type="slidenum">
              <a:rPr lang="en-IN" smtClean="0"/>
              <a:pPr/>
              <a:t>31</a:t>
            </a:fld>
            <a:endParaRPr lang="en-IN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69CB43-2E23-498E-9845-881FA8B68C62}" type="slidenum">
              <a:rPr lang="en-IN" smtClean="0"/>
              <a:pPr/>
              <a:t>32</a:t>
            </a:fld>
            <a:endParaRPr lang="en-IN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69CB43-2E23-498E-9845-881FA8B68C62}" type="slidenum">
              <a:rPr lang="en-IN" smtClean="0"/>
              <a:pPr/>
              <a:t>33</a:t>
            </a:fld>
            <a:endParaRPr lang="en-IN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69CB43-2E23-498E-9845-881FA8B68C62}" type="slidenum">
              <a:rPr lang="en-IN" smtClean="0"/>
              <a:pPr/>
              <a:t>34</a:t>
            </a:fld>
            <a:endParaRPr lang="en-IN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69CB43-2E23-498E-9845-881FA8B68C62}" type="slidenum">
              <a:rPr lang="en-IN" smtClean="0"/>
              <a:pPr/>
              <a:t>35</a:t>
            </a:fld>
            <a:endParaRPr lang="en-I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488D9-E24E-49D7-9C69-A9492296883D}" type="slidenum">
              <a:rPr lang="en-IN" smtClean="0"/>
              <a:pPr/>
              <a:t>4</a:t>
            </a:fld>
            <a:endParaRPr lang="en-I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488D9-E24E-49D7-9C69-A9492296883D}" type="slidenum">
              <a:rPr lang="en-IN" smtClean="0"/>
              <a:pPr/>
              <a:t>5</a:t>
            </a:fld>
            <a:endParaRPr lang="en-I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488D9-E24E-49D7-9C69-A9492296883D}" type="slidenum">
              <a:rPr lang="en-IN" smtClean="0"/>
              <a:pPr/>
              <a:t>6</a:t>
            </a:fld>
            <a:endParaRPr lang="en-I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488D9-E24E-49D7-9C69-A9492296883D}" type="slidenum">
              <a:rPr lang="en-IN" smtClean="0"/>
              <a:pPr/>
              <a:t>7</a:t>
            </a:fld>
            <a:endParaRPr lang="en-I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488D9-E24E-49D7-9C69-A9492296883D}" type="slidenum">
              <a:rPr lang="en-IN" smtClean="0"/>
              <a:pPr/>
              <a:t>8</a:t>
            </a:fld>
            <a:endParaRPr lang="en-I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488D9-E24E-49D7-9C69-A9492296883D}" type="slidenum">
              <a:rPr lang="en-IN" smtClean="0"/>
              <a:pPr/>
              <a:t>9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:\Users\Prabhat Shukla\Desktop\sis\sis1.jpg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8202613" y="0"/>
            <a:ext cx="9413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sisoft.in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apple.com/library/ios/documentation/miscellaneous/conceptual/iphoneostechoverview/Introduction/Introduction.html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IOS_version_history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soft.in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OS-Logo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76200"/>
            <a:ext cx="1371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2"/>
          <p:cNvSpPr txBox="1">
            <a:spLocks noChangeAspect="1" noChangeArrowheads="1"/>
          </p:cNvSpPr>
          <p:nvPr/>
        </p:nvSpPr>
        <p:spPr bwMode="auto">
          <a:xfrm>
            <a:off x="609600" y="1524000"/>
            <a:ext cx="8001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normAutofit/>
          </a:bodyPr>
          <a:lstStyle/>
          <a:p>
            <a:pPr algn="ctr" eaLnBrk="1" hangingPunct="1">
              <a:defRPr/>
            </a:pPr>
            <a:r>
              <a:rPr lang="en-US" sz="4900">
                <a:solidFill>
                  <a:srgbClr val="0070C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ea typeface="+mj-ea"/>
                <a:cs typeface="+mj-cs"/>
              </a:rPr>
              <a:t>iOS-SDK</a:t>
            </a:r>
            <a:endParaRPr lang="en-US" sz="4800">
              <a:solidFill>
                <a:srgbClr val="0070C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AutoShape 2"/>
          <p:cNvSpPr txBox="1">
            <a:spLocks noChangeAspect="1" noChangeArrowheads="1"/>
          </p:cNvSpPr>
          <p:nvPr/>
        </p:nvSpPr>
        <p:spPr bwMode="auto">
          <a:xfrm>
            <a:off x="457200" y="5334000"/>
            <a:ext cx="8305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2200">
                <a:solidFill>
                  <a:srgbClr val="0070C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pitchFamily="-84" charset="0"/>
              </a:rPr>
              <a:t/>
            </a:r>
            <a:br>
              <a:rPr lang="en-US" sz="2200">
                <a:solidFill>
                  <a:srgbClr val="0070C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pitchFamily="-84" charset="0"/>
              </a:rPr>
            </a:br>
            <a:r>
              <a:rPr lang="en-US" sz="2200">
                <a:solidFill>
                  <a:srgbClr val="0070C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pitchFamily="-84" charset="0"/>
              </a:rPr>
              <a:t> Sisoft Technologies Pvt Ltd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2200">
                <a:solidFill>
                  <a:srgbClr val="0070C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pitchFamily="-84" charset="0"/>
              </a:rPr>
              <a:t>SRC E7, Shipra Riviera Bazar, Gyan Khand-3, Indirapuram, Ghaziabad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2200">
                <a:solidFill>
                  <a:srgbClr val="0070C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pitchFamily="-84" charset="0"/>
              </a:rPr>
              <a:t>Website: </a:t>
            </a:r>
            <a:r>
              <a:rPr lang="en-US" sz="2200">
                <a:solidFill>
                  <a:srgbClr val="0070C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pitchFamily="-84" charset="0"/>
                <a:hlinkClick r:id="rId4"/>
              </a:rPr>
              <a:t>www.sisoft.in</a:t>
            </a:r>
            <a:r>
              <a:rPr lang="en-US" sz="2200">
                <a:solidFill>
                  <a:srgbClr val="0070C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pitchFamily="-84" charset="0"/>
              </a:rPr>
              <a:t> Email:info@sisoft.in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2200">
                <a:solidFill>
                  <a:srgbClr val="0070C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pitchFamily="-84" charset="0"/>
              </a:rPr>
              <a:t>Phone: +91-9999-283-283</a:t>
            </a:r>
          </a:p>
          <a:p>
            <a:pPr algn="ctr">
              <a:lnSpc>
                <a:spcPct val="80000"/>
              </a:lnSpc>
              <a:defRPr/>
            </a:pPr>
            <a:endParaRPr lang="en-US" sz="2200">
              <a:solidFill>
                <a:srgbClr val="0070C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 pitchFamily="-8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Media Layer…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4525963"/>
          </a:xfrm>
        </p:spPr>
        <p:txBody>
          <a:bodyPr/>
          <a:lstStyle/>
          <a:p>
            <a:r>
              <a:rPr lang="en-US" smtClean="0"/>
              <a:t>Media Layer Frameworks</a:t>
            </a:r>
          </a:p>
          <a:p>
            <a:pPr lvl="1"/>
            <a:r>
              <a:rPr lang="en-US" sz="2600" smtClean="0"/>
              <a:t>Assets Library Framework</a:t>
            </a:r>
          </a:p>
          <a:p>
            <a:pPr lvl="1"/>
            <a:r>
              <a:rPr lang="en-US" sz="2600" smtClean="0"/>
              <a:t>AV Foundation Framework</a:t>
            </a:r>
          </a:p>
          <a:p>
            <a:pPr lvl="1"/>
            <a:r>
              <a:rPr lang="en-US" sz="2600" smtClean="0"/>
              <a:t>Core Audio</a:t>
            </a:r>
          </a:p>
          <a:p>
            <a:pPr lvl="1"/>
            <a:r>
              <a:rPr lang="en-US" sz="2600" smtClean="0"/>
              <a:t>Core Video Framework</a:t>
            </a:r>
          </a:p>
          <a:p>
            <a:pPr lvl="1"/>
            <a:r>
              <a:rPr lang="en-US" sz="2600" smtClean="0"/>
              <a:t>Media Player Framework</a:t>
            </a:r>
          </a:p>
          <a:p>
            <a:pPr lvl="1"/>
            <a:r>
              <a:rPr lang="en-US" sz="2600" smtClean="0"/>
              <a:t>OpenAL Framework</a:t>
            </a:r>
          </a:p>
          <a:p>
            <a:pPr lvl="1"/>
            <a:r>
              <a:rPr lang="en-US" sz="2600" smtClean="0"/>
              <a:t>OpenGL ES Framework</a:t>
            </a:r>
          </a:p>
          <a:p>
            <a:pPr lvl="1"/>
            <a:r>
              <a:rPr lang="en-US" sz="2600" smtClean="0"/>
              <a:t>Quartz Core Framework</a:t>
            </a:r>
          </a:p>
          <a:p>
            <a:pPr lvl="1"/>
            <a:r>
              <a:rPr lang="en-US" sz="2600" smtClean="0"/>
              <a:t>Sprite Kit Framework</a:t>
            </a:r>
          </a:p>
          <a:p>
            <a:pPr lvl="1"/>
            <a:r>
              <a:rPr lang="en-US" sz="2600" smtClean="0"/>
              <a:t>…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Core Services Layer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 Core Services layer contains fundamental system services for apps</a:t>
            </a:r>
          </a:p>
          <a:p>
            <a:r>
              <a:rPr lang="en-US" smtClean="0"/>
              <a:t>Key among these services are the Core Foundation and Foundation frameworks, which define the basic types that all apps use</a:t>
            </a:r>
          </a:p>
          <a:p>
            <a:r>
              <a:rPr lang="en-US" smtClean="0"/>
              <a:t>This layer also contains individual technologies to support features such as location, iCloud, social media, and networking</a:t>
            </a:r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Core Services Layer..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/>
              <a:t>Features </a:t>
            </a:r>
          </a:p>
          <a:p>
            <a:pPr lvl="1"/>
            <a:r>
              <a:rPr lang="en-US" sz="2700" smtClean="0"/>
              <a:t>Peer-to-Peer Services</a:t>
            </a:r>
          </a:p>
          <a:p>
            <a:pPr lvl="1"/>
            <a:r>
              <a:rPr lang="en-US" sz="2700" smtClean="0"/>
              <a:t>iCloud Storage</a:t>
            </a:r>
          </a:p>
          <a:p>
            <a:pPr lvl="1"/>
            <a:r>
              <a:rPr lang="en-US" sz="2700" smtClean="0"/>
              <a:t>Automatic Reference Counting</a:t>
            </a:r>
          </a:p>
          <a:p>
            <a:pPr lvl="1"/>
            <a:r>
              <a:rPr lang="en-US" sz="2700" smtClean="0"/>
              <a:t>Block Objects</a:t>
            </a:r>
          </a:p>
          <a:p>
            <a:pPr lvl="1"/>
            <a:r>
              <a:rPr lang="en-US" sz="2700" smtClean="0"/>
              <a:t>Grand Central Dispatch</a:t>
            </a:r>
          </a:p>
          <a:p>
            <a:pPr lvl="1"/>
            <a:r>
              <a:rPr lang="en-US" sz="2700" smtClean="0"/>
              <a:t>In-App Purchase</a:t>
            </a:r>
          </a:p>
          <a:p>
            <a:pPr lvl="1"/>
            <a:r>
              <a:rPr lang="en-US" sz="2700" smtClean="0"/>
              <a:t>SQLite</a:t>
            </a:r>
          </a:p>
          <a:p>
            <a:pPr lvl="1"/>
            <a:r>
              <a:rPr lang="en-US" sz="2700" smtClean="0"/>
              <a:t>XML Support</a:t>
            </a:r>
          </a:p>
          <a:p>
            <a:pPr lvl="1"/>
            <a:r>
              <a:rPr lang="en-US" sz="2700" smtClean="0"/>
              <a:t>File-Sharing Support,Data Protection</a:t>
            </a:r>
          </a:p>
          <a:p>
            <a:pPr lvl="1">
              <a:buNone/>
            </a:pPr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Core Services Layer..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/>
              <a:t>Frameworks </a:t>
            </a:r>
          </a:p>
          <a:p>
            <a:pPr lvl="1"/>
            <a:r>
              <a:rPr lang="en-US" sz="2700" smtClean="0"/>
              <a:t>Foundation Framework</a:t>
            </a:r>
          </a:p>
          <a:p>
            <a:pPr lvl="1"/>
            <a:r>
              <a:rPr lang="en-US" sz="2700" smtClean="0"/>
              <a:t>Accounts Framework</a:t>
            </a:r>
          </a:p>
          <a:p>
            <a:pPr lvl="1"/>
            <a:r>
              <a:rPr lang="en-US" sz="2700" smtClean="0"/>
              <a:t>Address Book Framework</a:t>
            </a:r>
          </a:p>
          <a:p>
            <a:pPr lvl="1"/>
            <a:r>
              <a:rPr lang="en-US" sz="2700" smtClean="0"/>
              <a:t>Ad Support Framework</a:t>
            </a:r>
          </a:p>
          <a:p>
            <a:pPr lvl="1"/>
            <a:r>
              <a:rPr lang="en-US" sz="2700" smtClean="0"/>
              <a:t>CFNetwork Framework</a:t>
            </a:r>
          </a:p>
          <a:p>
            <a:pPr lvl="1"/>
            <a:r>
              <a:rPr lang="en-US" sz="2700" smtClean="0"/>
              <a:t>Core Data Framework</a:t>
            </a:r>
          </a:p>
          <a:p>
            <a:pPr lvl="1"/>
            <a:r>
              <a:rPr lang="en-US" sz="2700" smtClean="0"/>
              <a:t>Core Location Framework</a:t>
            </a:r>
          </a:p>
          <a:p>
            <a:pPr lvl="1"/>
            <a:r>
              <a:rPr lang="en-US" sz="2700" smtClean="0"/>
              <a:t>Core Media Framework</a:t>
            </a:r>
          </a:p>
          <a:p>
            <a:pPr lvl="1"/>
            <a:r>
              <a:rPr lang="en-US" sz="2700" smtClean="0"/>
              <a:t>Social Framework</a:t>
            </a:r>
          </a:p>
          <a:p>
            <a:pPr lvl="1"/>
            <a:r>
              <a:rPr lang="en-US" sz="2700" smtClean="0"/>
              <a:t>….</a:t>
            </a:r>
            <a:endParaRPr lang="en-US" sz="27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Core OS Layer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100" smtClean="0"/>
              <a:t>The Core OS layer contains the low-level features that most other technologies are built upon</a:t>
            </a:r>
          </a:p>
          <a:p>
            <a:r>
              <a:rPr lang="en-US" sz="3100" smtClean="0"/>
              <a:t>Even if you do not use these technologies directly in your apps, they are most likely being used by other frameworks</a:t>
            </a:r>
          </a:p>
          <a:p>
            <a:r>
              <a:rPr lang="en-US" sz="3100" smtClean="0"/>
              <a:t>And in situations where you need to explicitly deal with security or communicating with an external hardware accessory, you do so using the frameworks in this layer</a:t>
            </a:r>
            <a:endParaRPr lang="en-US" sz="31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Core OS Layer…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Frameworks</a:t>
            </a:r>
          </a:p>
          <a:p>
            <a:pPr lvl="1"/>
            <a:r>
              <a:rPr lang="en-US" smtClean="0"/>
              <a:t>Accelerate Framework</a:t>
            </a:r>
          </a:p>
          <a:p>
            <a:pPr lvl="1"/>
            <a:r>
              <a:rPr lang="en-US" smtClean="0"/>
              <a:t>Core Bluetooth Framework</a:t>
            </a:r>
          </a:p>
          <a:p>
            <a:pPr lvl="1"/>
            <a:r>
              <a:rPr lang="en-US" smtClean="0"/>
              <a:t>External Accessory Framework</a:t>
            </a:r>
          </a:p>
          <a:p>
            <a:pPr lvl="1"/>
            <a:r>
              <a:rPr lang="en-US" smtClean="0"/>
              <a:t>Generic Security Services Framework</a:t>
            </a:r>
          </a:p>
          <a:p>
            <a:pPr lvl="1"/>
            <a:r>
              <a:rPr lang="en-US" smtClean="0"/>
              <a:t>Security Framework</a:t>
            </a:r>
          </a:p>
          <a:p>
            <a:pPr lvl="1"/>
            <a:r>
              <a:rPr lang="en-US" smtClean="0"/>
              <a:t>System</a:t>
            </a:r>
          </a:p>
          <a:p>
            <a:pPr lvl="1"/>
            <a:r>
              <a:rPr lang="en-US" smtClean="0"/>
              <a:t>64-Bit Support</a:t>
            </a:r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links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more and detailed information on </a:t>
            </a:r>
            <a:r>
              <a:rPr lang="en-US" dirty="0" err="1"/>
              <a:t>ios</a:t>
            </a:r>
            <a:r>
              <a:rPr lang="en-US" dirty="0"/>
              <a:t> technologies visit link:</a:t>
            </a:r>
          </a:p>
          <a:p>
            <a:pPr lvl="1"/>
            <a:r>
              <a:rPr lang="en-US" dirty="0">
                <a:hlinkClick r:id="rId3"/>
              </a:rPr>
              <a:t>https://developer.apple.com/library/ios/documentation/miscellaneous/conceptual/iphoneostechoverview/Introduction/Introduction.html</a:t>
            </a:r>
            <a:endParaRPr lang="en-US" dirty="0"/>
          </a:p>
          <a:p>
            <a:r>
              <a:rPr lang="en-US" dirty="0"/>
              <a:t>For </a:t>
            </a:r>
            <a:r>
              <a:rPr dirty="0"/>
              <a:t>iOS version history</a:t>
            </a:r>
            <a:r>
              <a:rPr lang="en-US" dirty="0"/>
              <a:t> visit link:</a:t>
            </a:r>
          </a:p>
          <a:p>
            <a:pPr lvl="1"/>
            <a:r>
              <a:rPr lang="en-US" dirty="0">
                <a:hlinkClick r:id="rId4"/>
              </a:rPr>
              <a:t>http://en.wikipedia.org/wiki/IOS_version_history</a:t>
            </a:r>
            <a:endParaRPr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/>
          </p:nvPr>
        </p:nvSpPr>
        <p:spPr>
          <a:xfrm>
            <a:off x="552053" y="228600"/>
            <a:ext cx="8147051" cy="1165412"/>
          </a:xfrm>
        </p:spPr>
        <p:txBody>
          <a:bodyPr/>
          <a:lstStyle/>
          <a:p>
            <a:r>
              <a:rPr lang="en-US" dirty="0"/>
              <a:t>What is the </a:t>
            </a:r>
            <a:r>
              <a:rPr lang="en-US" dirty="0" err="1" smtClean="0"/>
              <a:t>iOS</a:t>
            </a:r>
            <a:r>
              <a:rPr lang="en-US" dirty="0" smtClean="0"/>
              <a:t> </a:t>
            </a:r>
            <a:r>
              <a:rPr lang="en-US" dirty="0"/>
              <a:t>SDK?</a:t>
            </a:r>
          </a:p>
        </p:txBody>
      </p:sp>
      <p:sp>
        <p:nvSpPr>
          <p:cNvPr id="16387" name="Rectangle 2"/>
          <p:cNvSpPr>
            <a:spLocks noGrp="1" noChangeArrowheads="1"/>
          </p:cNvSpPr>
          <p:nvPr>
            <p:ph idx="1"/>
          </p:nvPr>
        </p:nvSpPr>
        <p:spPr>
          <a:xfrm>
            <a:off x="444896" y="1317812"/>
            <a:ext cx="8699104" cy="546398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en-US" dirty="0"/>
          </a:p>
          <a:p>
            <a:r>
              <a:rPr lang="en-US" dirty="0"/>
              <a:t>SDK stands for Software Development Kit</a:t>
            </a:r>
          </a:p>
          <a:p>
            <a:r>
              <a:rPr lang="en-US" dirty="0"/>
              <a:t>Development program for anyone to develop programs for </a:t>
            </a:r>
            <a:r>
              <a:rPr lang="en-US" dirty="0" err="1"/>
              <a:t>iPhone</a:t>
            </a:r>
            <a:r>
              <a:rPr lang="en-US" dirty="0"/>
              <a:t> and iPod Touch</a:t>
            </a:r>
          </a:p>
          <a:p>
            <a:endParaRPr lang="en-US" dirty="0"/>
          </a:p>
          <a:p>
            <a:pPr lvl="1"/>
            <a:r>
              <a:rPr lang="en-US" dirty="0"/>
              <a:t>Development Resources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Testing on </a:t>
            </a:r>
            <a:r>
              <a:rPr lang="en-US" dirty="0" err="1"/>
              <a:t>iPhone,iPad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Distribution on the App Store</a:t>
            </a:r>
          </a:p>
        </p:txBody>
      </p:sp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3429000"/>
            <a:ext cx="1905372" cy="13037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638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53225" y="4532337"/>
            <a:ext cx="1857375" cy="1030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6390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2828" y="5625703"/>
            <a:ext cx="1073795" cy="151804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896471"/>
          </a:xfrm>
        </p:spPr>
        <p:txBody>
          <a:bodyPr/>
          <a:lstStyle/>
          <a:p>
            <a:r>
              <a:rPr lang="en-US"/>
              <a:t>Installing SDK</a:t>
            </a:r>
          </a:p>
        </p:txBody>
      </p:sp>
      <p:pic>
        <p:nvPicPr>
          <p:cNvPr id="3" name="Picture 2" descr="s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90601"/>
            <a:ext cx="9144000" cy="58674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8200"/>
            <a:ext cx="8229600" cy="6019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About the iOS Technologies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25963"/>
          </a:xfrm>
        </p:spPr>
        <p:txBody>
          <a:bodyPr/>
          <a:lstStyle/>
          <a:p>
            <a:r>
              <a:rPr lang="en-US" dirty="0" err="1" smtClean="0"/>
              <a:t>iOS</a:t>
            </a:r>
            <a:r>
              <a:rPr lang="en-US" dirty="0" smtClean="0"/>
              <a:t> is the operating system that runs on </a:t>
            </a:r>
            <a:r>
              <a:rPr lang="en-US" dirty="0" err="1" smtClean="0"/>
              <a:t>iPad</a:t>
            </a:r>
            <a:r>
              <a:rPr lang="en-US" dirty="0" smtClean="0"/>
              <a:t>, iPhone, and iPod touch devices</a:t>
            </a:r>
          </a:p>
          <a:p>
            <a:r>
              <a:rPr lang="en-US" dirty="0" smtClean="0"/>
              <a:t>The operating system manages the device hardware and provides the technologies required to implement native apps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iOS</a:t>
            </a:r>
            <a:r>
              <a:rPr lang="en-US" dirty="0" smtClean="0"/>
              <a:t> Software Development Kit (SDK) contains the tools and interfaces needed to develop, install, run, and test native apps that appear on an </a:t>
            </a:r>
            <a:r>
              <a:rPr lang="en-US" dirty="0" err="1" smtClean="0"/>
              <a:t>iOS</a:t>
            </a:r>
            <a:r>
              <a:rPr lang="en-US" dirty="0" smtClean="0"/>
              <a:t> device’s Home screen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85800"/>
            <a:ext cx="8153400" cy="61722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ChangeArrowheads="1"/>
          </p:cNvSpPr>
          <p:nvPr>
            <p:ph type="title"/>
          </p:nvPr>
        </p:nvSpPr>
        <p:spPr>
          <a:xfrm>
            <a:off x="498475" y="304800"/>
            <a:ext cx="8147051" cy="882848"/>
          </a:xfrm>
        </p:spPr>
        <p:txBody>
          <a:bodyPr/>
          <a:lstStyle/>
          <a:p>
            <a:r>
              <a:rPr lang="en-US"/>
              <a:t>SDK Overview</a:t>
            </a:r>
          </a:p>
        </p:txBody>
      </p:sp>
      <p:sp>
        <p:nvSpPr>
          <p:cNvPr id="19459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Develop on your Mac</a:t>
            </a:r>
          </a:p>
          <a:p>
            <a:pPr>
              <a:buNone/>
            </a:pPr>
            <a:endParaRPr lang="en-US" dirty="0"/>
          </a:p>
          <a:p>
            <a:endParaRPr lang="en-US" dirty="0"/>
          </a:p>
          <a:p>
            <a:pPr lvl="1">
              <a:buFont typeface="Calibri" pitchFamily="34" charset="0"/>
              <a:buChar char="‒"/>
            </a:pPr>
            <a:r>
              <a:rPr lang="en-US" dirty="0" smtClean="0"/>
              <a:t>Test </a:t>
            </a:r>
            <a:r>
              <a:rPr lang="en-US" dirty="0"/>
              <a:t>on Your </a:t>
            </a:r>
            <a:r>
              <a:rPr lang="en-US" dirty="0" err="1"/>
              <a:t>iPhone</a:t>
            </a:r>
            <a:endParaRPr lang="en-US" dirty="0"/>
          </a:p>
          <a:p>
            <a:endParaRPr lang="en-US" dirty="0"/>
          </a:p>
          <a:p>
            <a:pPr lvl="1"/>
            <a:r>
              <a:rPr lang="en-US" dirty="0" smtClean="0"/>
              <a:t>Distribute </a:t>
            </a:r>
            <a:r>
              <a:rPr lang="en-US" dirty="0"/>
              <a:t>on App Store</a:t>
            </a:r>
          </a:p>
        </p:txBody>
      </p:sp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3928" y="1052736"/>
            <a:ext cx="4000500" cy="200918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9461" name="Picture 4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52120" y="3284984"/>
            <a:ext cx="2428875" cy="14198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9462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36170" y="4941168"/>
            <a:ext cx="1384102" cy="132159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/>
          </p:nvPr>
        </p:nvSpPr>
        <p:spPr>
          <a:xfrm>
            <a:off x="498475" y="94129"/>
            <a:ext cx="8147051" cy="1048871"/>
          </a:xfrm>
        </p:spPr>
        <p:txBody>
          <a:bodyPr/>
          <a:lstStyle/>
          <a:p>
            <a:r>
              <a:rPr lang="en-US"/>
              <a:t>App Distribution</a:t>
            </a:r>
          </a:p>
        </p:txBody>
      </p:sp>
      <p:sp>
        <p:nvSpPr>
          <p:cNvPr id="18435" name="Rectangle 2"/>
          <p:cNvSpPr>
            <a:spLocks noGrp="1" noChangeArrowheads="1"/>
          </p:cNvSpPr>
          <p:nvPr>
            <p:ph idx="1"/>
          </p:nvPr>
        </p:nvSpPr>
        <p:spPr>
          <a:xfrm>
            <a:off x="228601" y="519113"/>
            <a:ext cx="8686800" cy="5195887"/>
          </a:xfrm>
        </p:spPr>
        <p:txBody>
          <a:bodyPr/>
          <a:lstStyle/>
          <a:p>
            <a:endParaRPr lang="en-US"/>
          </a:p>
          <a:p>
            <a:r>
              <a:rPr lang="en-US"/>
              <a:t>Distribution on App Store provides revenue for developers who are making programs for iPhone and iPod Touch</a:t>
            </a:r>
          </a:p>
          <a:p>
            <a:r>
              <a:rPr lang="en-US"/>
              <a:t>App Store is wireless or through the cell network where customers can download material</a:t>
            </a:r>
          </a:p>
        </p:txBody>
      </p:sp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8475" y="3886200"/>
            <a:ext cx="3768725" cy="27574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8437" name="Picture 4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9098" y="3886200"/>
            <a:ext cx="2209502" cy="27574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066800"/>
            <a:ext cx="8305800" cy="57912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/>
          <p:cNvSpPr txBox="1">
            <a:spLocks noChangeAspect="1" noChangeArrowheads="1"/>
          </p:cNvSpPr>
          <p:nvPr/>
        </p:nvSpPr>
        <p:spPr bwMode="auto">
          <a:xfrm>
            <a:off x="609600" y="1524000"/>
            <a:ext cx="8001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normAutofit/>
          </a:bodyPr>
          <a:lstStyle/>
          <a:p>
            <a:pPr algn="ctr" eaLnBrk="1" hangingPunct="1">
              <a:defRPr/>
            </a:pPr>
            <a:r>
              <a:rPr lang="en-US" sz="4900">
                <a:solidFill>
                  <a:srgbClr val="0070C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ea typeface="+mj-ea"/>
                <a:cs typeface="+mj-cs"/>
              </a:rPr>
              <a:t>The-Foundation-Framework</a:t>
            </a:r>
            <a:endParaRPr lang="en-US" sz="4800">
              <a:solidFill>
                <a:srgbClr val="0070C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AutoShape 2"/>
          <p:cNvSpPr txBox="1">
            <a:spLocks noChangeAspect="1" noChangeArrowheads="1"/>
          </p:cNvSpPr>
          <p:nvPr/>
        </p:nvSpPr>
        <p:spPr bwMode="auto">
          <a:xfrm>
            <a:off x="457200" y="5334000"/>
            <a:ext cx="8305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2200">
                <a:solidFill>
                  <a:srgbClr val="0070C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pitchFamily="-84" charset="0"/>
              </a:rPr>
              <a:t/>
            </a:r>
            <a:br>
              <a:rPr lang="en-US" sz="2200">
                <a:solidFill>
                  <a:srgbClr val="0070C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pitchFamily="-84" charset="0"/>
              </a:rPr>
            </a:br>
            <a:r>
              <a:rPr lang="en-US" sz="2200">
                <a:solidFill>
                  <a:srgbClr val="0070C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pitchFamily="-84" charset="0"/>
              </a:rPr>
              <a:t> Sisoft Technologies Pvt Ltd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2200">
                <a:solidFill>
                  <a:srgbClr val="0070C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pitchFamily="-84" charset="0"/>
              </a:rPr>
              <a:t>SRC E7, Shipra Riviera Bazar, Gyan Khand-3, Indirapuram, Ghaziabad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2200">
                <a:solidFill>
                  <a:srgbClr val="0070C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pitchFamily="-84" charset="0"/>
              </a:rPr>
              <a:t>Website: </a:t>
            </a:r>
            <a:r>
              <a:rPr lang="en-US" sz="2200">
                <a:solidFill>
                  <a:srgbClr val="0070C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pitchFamily="-84" charset="0"/>
                <a:hlinkClick r:id="rId3"/>
              </a:rPr>
              <a:t>www.sisoft.in</a:t>
            </a:r>
            <a:r>
              <a:rPr lang="en-US" sz="2200">
                <a:solidFill>
                  <a:srgbClr val="0070C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pitchFamily="-84" charset="0"/>
              </a:rPr>
              <a:t> Email:info@sisoft.in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2200">
                <a:solidFill>
                  <a:srgbClr val="0070C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pitchFamily="-84" charset="0"/>
              </a:rPr>
              <a:t>Phone: +91-9999-283-283</a:t>
            </a:r>
          </a:p>
          <a:p>
            <a:pPr algn="ctr">
              <a:lnSpc>
                <a:spcPct val="80000"/>
              </a:lnSpc>
              <a:defRPr/>
            </a:pPr>
            <a:endParaRPr lang="en-US" sz="2200">
              <a:solidFill>
                <a:srgbClr val="0070C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 pitchFamily="-84" charset="0"/>
            </a:endParaRPr>
          </a:p>
        </p:txBody>
      </p:sp>
      <p:pic>
        <p:nvPicPr>
          <p:cNvPr id="7" name="Picture 3" descr="iOS-Logo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76200"/>
            <a:ext cx="1371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Fondation framework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Founfation</a:t>
            </a:r>
            <a:r>
              <a:rPr lang="en-US" dirty="0"/>
              <a:t> framework is </a:t>
            </a:r>
            <a:r>
              <a:rPr lang="en-US" dirty="0" err="1"/>
              <a:t>commomn</a:t>
            </a:r>
            <a:r>
              <a:rPr lang="en-US" dirty="0"/>
              <a:t> to both </a:t>
            </a:r>
            <a:r>
              <a:rPr lang="en-US" dirty="0" err="1" smtClean="0"/>
              <a:t>iOS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smtClean="0"/>
              <a:t>Mac </a:t>
            </a:r>
            <a:r>
              <a:rPr lang="en-US" dirty="0"/>
              <a:t>OS</a:t>
            </a:r>
          </a:p>
        </p:txBody>
      </p:sp>
      <p:pic>
        <p:nvPicPr>
          <p:cNvPr id="4" name="Picture 3" descr="images.png"/>
          <p:cNvPicPr>
            <a:picLocks noGrp="1" noChangeAspect="1"/>
          </p:cNvPicPr>
          <p:nvPr/>
        </p:nvPicPr>
        <p:blipFill>
          <a:blip r:embed="rId3"/>
          <a:srcRect l="8195" r="8195"/>
          <a:stretch>
            <a:fillRect/>
          </a:stretch>
        </p:blipFill>
        <p:spPr>
          <a:xfrm>
            <a:off x="1447800" y="3038856"/>
            <a:ext cx="5562600" cy="2980944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Introduction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839200" cy="49530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The Foundation framework defines a base layer of Objective-C classes In addition to providing a set of useful primitive object classes, it introduces several paradigms that define functionality not covered by the Objective-C language. The Foundation framework is designed with these goals in mind:</a:t>
            </a:r>
          </a:p>
          <a:p>
            <a:r>
              <a:rPr lang="en-US" dirty="0" smtClean="0"/>
              <a:t>Provide a small set of basic utility classes</a:t>
            </a:r>
          </a:p>
          <a:p>
            <a:r>
              <a:rPr lang="en-US" dirty="0" smtClean="0"/>
              <a:t>Make software development easier by introducing consistent conventions for things such as </a:t>
            </a:r>
            <a:r>
              <a:rPr lang="en-US" dirty="0" err="1" smtClean="0"/>
              <a:t>deallocation</a:t>
            </a:r>
            <a:endParaRPr lang="en-US" dirty="0" smtClean="0"/>
          </a:p>
          <a:p>
            <a:r>
              <a:rPr lang="en-US" dirty="0" smtClean="0"/>
              <a:t>Support Unicode strings, object persistence, and object distribution</a:t>
            </a:r>
          </a:p>
          <a:p>
            <a:r>
              <a:rPr lang="en-US" dirty="0" smtClean="0"/>
              <a:t>Provides a level of OS independence, to enhance portability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71500" y="1752600"/>
            <a:ext cx="8001000" cy="2514600"/>
          </a:xfrm>
        </p:spPr>
        <p:txBody>
          <a:bodyPr/>
          <a:lstStyle/>
          <a:p>
            <a:r>
              <a:rPr lang="en-US" smtClean="0"/>
              <a:t>Cocoa Objective-C Hierarchy for Foundation</a:t>
            </a:r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bjc_foundation_A_2x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533400"/>
            <a:ext cx="80772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iOS Architecture </a:t>
            </a:r>
            <a:endParaRPr lang="en-US"/>
          </a:p>
        </p:txBody>
      </p:sp>
      <p:pic>
        <p:nvPicPr>
          <p:cNvPr id="6" name="Content Placeholder 5" descr="ios-layers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5808" y="1417638"/>
            <a:ext cx="8060991" cy="5135562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bjc_foundation2_A_2x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457200"/>
            <a:ext cx="7848600" cy="57912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bjc_foundation3_A_2x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457200"/>
            <a:ext cx="7619999" cy="60198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229600" cy="1143000"/>
          </a:xfrm>
        </p:spPr>
        <p:txBody>
          <a:bodyPr/>
          <a:lstStyle/>
          <a:p>
            <a:r>
              <a:rPr lang="en-US" sz="4000" smtClean="0"/>
              <a:t>Many of these classes have closely </a:t>
            </a:r>
            <a:br>
              <a:rPr lang="en-US" sz="4000" smtClean="0"/>
            </a:br>
            <a:r>
              <a:rPr lang="en-US" sz="4000" smtClean="0"/>
              <a:t>related functionality</a:t>
            </a:r>
            <a:endParaRPr lang="en-US" sz="40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21088"/>
          </a:xfrm>
        </p:spPr>
        <p:txBody>
          <a:bodyPr/>
          <a:lstStyle/>
          <a:p>
            <a:r>
              <a:rPr lang="en-US" dirty="0" smtClean="0"/>
              <a:t>Data storage</a:t>
            </a:r>
          </a:p>
          <a:p>
            <a:pPr lvl="1"/>
            <a:r>
              <a:rPr lang="en-US" dirty="0" err="1" smtClean="0"/>
              <a:t>NSData</a:t>
            </a:r>
            <a:r>
              <a:rPr lang="en-US" dirty="0" smtClean="0"/>
              <a:t> and </a:t>
            </a:r>
            <a:r>
              <a:rPr lang="en-US" dirty="0" err="1" smtClean="0"/>
              <a:t>NSString</a:t>
            </a:r>
            <a:r>
              <a:rPr lang="en-US" dirty="0" smtClean="0"/>
              <a:t> provide object-oriented storage for arrays of bytes </a:t>
            </a:r>
          </a:p>
          <a:p>
            <a:pPr lvl="1"/>
            <a:r>
              <a:rPr lang="en-US" dirty="0" err="1" smtClean="0"/>
              <a:t>NSValue</a:t>
            </a:r>
            <a:r>
              <a:rPr lang="en-US" dirty="0" smtClean="0"/>
              <a:t> and </a:t>
            </a:r>
            <a:r>
              <a:rPr lang="en-US" dirty="0" err="1" smtClean="0"/>
              <a:t>NSNumber</a:t>
            </a:r>
            <a:r>
              <a:rPr lang="en-US" dirty="0" smtClean="0"/>
              <a:t> provide object-oriented storage for arrays of simple C data values</a:t>
            </a:r>
          </a:p>
          <a:p>
            <a:pPr lvl="1"/>
            <a:r>
              <a:rPr lang="en-US" dirty="0" err="1" smtClean="0"/>
              <a:t>NSArray</a:t>
            </a:r>
            <a:r>
              <a:rPr lang="en-US" dirty="0" smtClean="0"/>
              <a:t>, </a:t>
            </a:r>
            <a:r>
              <a:rPr lang="en-US" dirty="0" err="1" smtClean="0"/>
              <a:t>NSDictionary</a:t>
            </a:r>
            <a:r>
              <a:rPr lang="en-US" dirty="0" smtClean="0"/>
              <a:t>, and </a:t>
            </a:r>
            <a:r>
              <a:rPr lang="en-US" dirty="0" err="1" smtClean="0"/>
              <a:t>NSSet</a:t>
            </a:r>
            <a:r>
              <a:rPr lang="en-US" dirty="0" smtClean="0"/>
              <a:t> provide storage for Objective-C objects of any class.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Related functionalities..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25963"/>
          </a:xfrm>
        </p:spPr>
        <p:txBody>
          <a:bodyPr/>
          <a:lstStyle/>
          <a:p>
            <a:r>
              <a:rPr lang="en-US" dirty="0" smtClean="0"/>
              <a:t>Dates and times:</a:t>
            </a:r>
          </a:p>
          <a:p>
            <a:pPr lvl="1"/>
            <a:r>
              <a:rPr lang="en-US" dirty="0" smtClean="0"/>
              <a:t> The </a:t>
            </a:r>
            <a:r>
              <a:rPr lang="en-US" dirty="0" err="1" smtClean="0"/>
              <a:t>NSDate</a:t>
            </a:r>
            <a:r>
              <a:rPr lang="en-US" dirty="0" smtClean="0"/>
              <a:t>, </a:t>
            </a:r>
            <a:r>
              <a:rPr lang="en-US" dirty="0" err="1" smtClean="0"/>
              <a:t>NSTimeZone</a:t>
            </a:r>
            <a:r>
              <a:rPr lang="en-US" dirty="0" smtClean="0"/>
              <a:t>, and </a:t>
            </a:r>
            <a:r>
              <a:rPr lang="en-US" dirty="0" err="1" smtClean="0"/>
              <a:t>NSCalendar</a:t>
            </a:r>
            <a:r>
              <a:rPr lang="en-US" dirty="0" smtClean="0"/>
              <a:t> classes store times and dates and represent </a:t>
            </a:r>
            <a:r>
              <a:rPr lang="en-US" dirty="0" err="1" smtClean="0"/>
              <a:t>calendrical</a:t>
            </a:r>
            <a:r>
              <a:rPr lang="en-US" dirty="0" smtClean="0"/>
              <a:t> information. They offer methods for calculating date and time differences </a:t>
            </a:r>
          </a:p>
          <a:p>
            <a:pPr lvl="1"/>
            <a:r>
              <a:rPr lang="en-US" dirty="0" smtClean="0"/>
              <a:t>Together with </a:t>
            </a:r>
            <a:r>
              <a:rPr lang="en-US" dirty="0" err="1" smtClean="0"/>
              <a:t>NSLocale</a:t>
            </a:r>
            <a:r>
              <a:rPr lang="en-US" dirty="0" smtClean="0"/>
              <a:t>, they provide methods for displaying dates and times in many formats, and for adjusting times and dates based on location in the world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Related functionalities…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Text and strings:</a:t>
            </a:r>
          </a:p>
          <a:p>
            <a:pPr lvl="1"/>
            <a:r>
              <a:rPr lang="en-US" dirty="0" err="1" smtClean="0"/>
              <a:t>NSCharacterSet</a:t>
            </a:r>
            <a:r>
              <a:rPr lang="en-US" dirty="0" smtClean="0"/>
              <a:t> represents various groupings of characters that are used by the </a:t>
            </a:r>
            <a:r>
              <a:rPr lang="en-US" dirty="0" err="1" smtClean="0"/>
              <a:t>NSString</a:t>
            </a:r>
            <a:r>
              <a:rPr lang="en-US" dirty="0" smtClean="0"/>
              <a:t> and </a:t>
            </a:r>
            <a:r>
              <a:rPr lang="en-US" dirty="0" err="1" smtClean="0"/>
              <a:t>NSScanner</a:t>
            </a:r>
            <a:r>
              <a:rPr lang="en-US" dirty="0" smtClean="0"/>
              <a:t> classes </a:t>
            </a:r>
          </a:p>
          <a:p>
            <a:pPr lvl="1"/>
            <a:r>
              <a:rPr lang="en-US" dirty="0" smtClean="0"/>
              <a:t>The </a:t>
            </a:r>
            <a:r>
              <a:rPr lang="en-US" dirty="0" err="1" smtClean="0"/>
              <a:t>NSString</a:t>
            </a:r>
            <a:r>
              <a:rPr lang="en-US" dirty="0" smtClean="0"/>
              <a:t> classes represent text strings and provide methods for searching, combining, and comparing strings </a:t>
            </a:r>
          </a:p>
          <a:p>
            <a:pPr lvl="1"/>
            <a:r>
              <a:rPr lang="en-US" dirty="0" smtClean="0"/>
              <a:t>An </a:t>
            </a:r>
            <a:r>
              <a:rPr lang="en-US" dirty="0" err="1" smtClean="0"/>
              <a:t>NSScanner</a:t>
            </a:r>
            <a:r>
              <a:rPr lang="en-US" dirty="0" smtClean="0"/>
              <a:t> object is used to scan numbers and words from an </a:t>
            </a:r>
            <a:r>
              <a:rPr lang="en-US" dirty="0" err="1" smtClean="0"/>
              <a:t>NSString</a:t>
            </a:r>
            <a:r>
              <a:rPr lang="en-US" dirty="0" smtClean="0"/>
              <a:t> object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Related functionalites..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smtClean="0"/>
              <a:t>Application coordination and timing</a:t>
            </a:r>
          </a:p>
          <a:p>
            <a:pPr lvl="1"/>
            <a:r>
              <a:rPr lang="en-US" smtClean="0"/>
              <a:t>NSNotification, NSNotificationCenter, and NSNotificationQueue provide systems that an object can use to notify all interested observers of changes that occur. You can use an NSTimer object to send a message to another object at specific intervalsObject creation and disposal:</a:t>
            </a:r>
          </a:p>
          <a:p>
            <a:r>
              <a:rPr lang="en-US" smtClean="0"/>
              <a:t> Object creation and disposal:</a:t>
            </a:r>
          </a:p>
          <a:p>
            <a:pPr lvl="1"/>
            <a:r>
              <a:rPr lang="en-US" smtClean="0"/>
              <a:t>NSAutoreleasePool is used to implement the delayed-release feature of the Foundation framework</a:t>
            </a:r>
          </a:p>
          <a:p>
            <a:pPr>
              <a:buNone/>
            </a:pPr>
            <a:endParaRPr lang="en-US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iOS Architecture </a:t>
            </a:r>
            <a:endParaRPr lang="en-US"/>
          </a:p>
        </p:txBody>
      </p:sp>
      <p:pic>
        <p:nvPicPr>
          <p:cNvPr id="4" name="Content Placeholder 3" descr="blog_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524000"/>
            <a:ext cx="8001000" cy="4953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iOS Architecture Is Layered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smtClean="0"/>
              <a:t>At the highest level, iOS acts as an intermediary between the underlying hardware and the apps you create</a:t>
            </a:r>
          </a:p>
          <a:p>
            <a:r>
              <a:rPr lang="en-US" sz="3000" smtClean="0"/>
              <a:t>Apps do not talk to the underlying hardware directly</a:t>
            </a:r>
          </a:p>
          <a:p>
            <a:r>
              <a:rPr lang="en-US" sz="3000" smtClean="0"/>
              <a:t>Instead, they communicate with the hardware through a set of well-defined system interfaces</a:t>
            </a:r>
          </a:p>
          <a:p>
            <a:r>
              <a:rPr lang="en-US" sz="3000" smtClean="0"/>
              <a:t>These interfaces make it easy to write apps that work consistently on devices having different hardware capabilities</a:t>
            </a:r>
            <a:endParaRPr lang="en-US" sz="3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Cocoa Touch Layer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 Cocoa Touch layer contains key frameworks for building iOS apps</a:t>
            </a:r>
          </a:p>
          <a:p>
            <a:r>
              <a:rPr lang="en-US" smtClean="0"/>
              <a:t>These frameworks define the appearance of your app</a:t>
            </a:r>
          </a:p>
          <a:p>
            <a:r>
              <a:rPr lang="en-US" smtClean="0"/>
              <a:t>They also provide the basic app infrastructure and support for key technologies such as multitasking,touch-based input, push notifications, and many high-level system services</a:t>
            </a: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Cocoa Touch Layer…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High-Level Features</a:t>
            </a:r>
          </a:p>
          <a:p>
            <a:pPr lvl="1"/>
            <a:r>
              <a:rPr lang="en-US" smtClean="0"/>
              <a:t>AirDrop</a:t>
            </a:r>
          </a:p>
          <a:p>
            <a:pPr lvl="1"/>
            <a:r>
              <a:rPr lang="en-US" smtClean="0"/>
              <a:t>Multitasking</a:t>
            </a:r>
          </a:p>
          <a:p>
            <a:pPr lvl="1"/>
            <a:r>
              <a:rPr lang="en-US" smtClean="0"/>
              <a:t>Auto Layout</a:t>
            </a:r>
          </a:p>
          <a:p>
            <a:pPr lvl="1"/>
            <a:r>
              <a:rPr lang="en-US" smtClean="0"/>
              <a:t>Storyboards</a:t>
            </a:r>
          </a:p>
          <a:p>
            <a:pPr lvl="1"/>
            <a:r>
              <a:rPr lang="en-US" smtClean="0"/>
              <a:t>Local Notifications And Apple Push Notification Service</a:t>
            </a:r>
          </a:p>
          <a:p>
            <a:pPr lvl="1"/>
            <a:r>
              <a:rPr lang="en-US" smtClean="0"/>
              <a:t>Gesture Recognizers</a:t>
            </a:r>
          </a:p>
          <a:p>
            <a:pPr lvl="1"/>
            <a:r>
              <a:rPr lang="en-US" smtClean="0"/>
              <a:t>Standard System View Controllers</a:t>
            </a:r>
          </a:p>
          <a:p>
            <a:pPr lvl="1"/>
            <a:r>
              <a:rPr lang="en-US" smtClean="0"/>
              <a:t>…..</a:t>
            </a: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Cocoa Touch Layer…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Frameworks</a:t>
            </a:r>
          </a:p>
          <a:p>
            <a:pPr lvl="1"/>
            <a:r>
              <a:rPr lang="en-US" smtClean="0"/>
              <a:t>Address Book UI Framework</a:t>
            </a:r>
          </a:p>
          <a:p>
            <a:pPr lvl="1"/>
            <a:r>
              <a:rPr lang="en-US" smtClean="0"/>
              <a:t>Event Kit UI Framework</a:t>
            </a:r>
          </a:p>
          <a:p>
            <a:pPr lvl="1"/>
            <a:r>
              <a:rPr lang="en-US" smtClean="0"/>
              <a:t>Game Kit Framework</a:t>
            </a:r>
          </a:p>
          <a:p>
            <a:pPr lvl="1"/>
            <a:r>
              <a:rPr lang="en-US" smtClean="0"/>
              <a:t>iAd Framework</a:t>
            </a:r>
          </a:p>
          <a:p>
            <a:pPr lvl="1"/>
            <a:r>
              <a:rPr lang="en-US" smtClean="0"/>
              <a:t>Map Kit Framework</a:t>
            </a:r>
          </a:p>
          <a:p>
            <a:pPr lvl="1"/>
            <a:r>
              <a:rPr lang="en-US" smtClean="0"/>
              <a:t>Message UI Framework</a:t>
            </a:r>
          </a:p>
          <a:p>
            <a:pPr lvl="1"/>
            <a:r>
              <a:rPr lang="en-US" smtClean="0"/>
              <a:t>Twitter Framework</a:t>
            </a:r>
          </a:p>
          <a:p>
            <a:pPr lvl="1"/>
            <a:r>
              <a:rPr lang="en-US" smtClean="0"/>
              <a:t>UIKit Framework</a:t>
            </a:r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Media Layer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smtClean="0"/>
              <a:t>The Media layer contains the graphics, audio, and video technologies you use to implement multimedia experiences in your apps</a:t>
            </a:r>
          </a:p>
          <a:p>
            <a:r>
              <a:rPr lang="en-US" sz="3000" smtClean="0"/>
              <a:t>The technologies in this layer make it easy for you to build apps that look and sound great</a:t>
            </a:r>
          </a:p>
          <a:p>
            <a:r>
              <a:rPr lang="en-US" sz="3000" smtClean="0"/>
              <a:t>Features </a:t>
            </a:r>
          </a:p>
          <a:p>
            <a:pPr lvl="1"/>
            <a:r>
              <a:rPr lang="en-US" smtClean="0"/>
              <a:t>Graphics Technologies</a:t>
            </a:r>
          </a:p>
          <a:p>
            <a:pPr lvl="1"/>
            <a:r>
              <a:rPr lang="en-US" smtClean="0"/>
              <a:t>Audio Technologies</a:t>
            </a:r>
          </a:p>
          <a:p>
            <a:pPr lvl="1"/>
            <a:r>
              <a:rPr lang="en-US" smtClean="0"/>
              <a:t>Video Technologies</a:t>
            </a:r>
          </a:p>
          <a:p>
            <a:pPr lvl="1"/>
            <a:r>
              <a:rPr lang="en-US" smtClean="0"/>
              <a:t>AirPlay</a:t>
            </a:r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410</TotalTime>
  <Words>999</Words>
  <Application>Microsoft Office PowerPoint</Application>
  <PresentationFormat>On-screen Show (4:3)</PresentationFormat>
  <Paragraphs>197</Paragraphs>
  <Slides>35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Arial</vt:lpstr>
      <vt:lpstr>Calibri</vt:lpstr>
      <vt:lpstr>Office Theme</vt:lpstr>
      <vt:lpstr>PowerPoint Presentation</vt:lpstr>
      <vt:lpstr>About the iOS Technologies</vt:lpstr>
      <vt:lpstr>The iOS Architecture </vt:lpstr>
      <vt:lpstr>The iOS Architecture </vt:lpstr>
      <vt:lpstr>The iOS Architecture Is Layered</vt:lpstr>
      <vt:lpstr>Cocoa Touch Layer</vt:lpstr>
      <vt:lpstr>Cocoa Touch Layer…</vt:lpstr>
      <vt:lpstr>Cocoa Touch Layer…</vt:lpstr>
      <vt:lpstr>Media Layer</vt:lpstr>
      <vt:lpstr>Media Layer…</vt:lpstr>
      <vt:lpstr>Core Services Layer</vt:lpstr>
      <vt:lpstr>Core Services Layer..</vt:lpstr>
      <vt:lpstr>Core Services Layer..</vt:lpstr>
      <vt:lpstr>Core OS Layer</vt:lpstr>
      <vt:lpstr>Core OS Layer…</vt:lpstr>
      <vt:lpstr>Important links</vt:lpstr>
      <vt:lpstr>What is the iOS SDK?</vt:lpstr>
      <vt:lpstr>Installing SDK</vt:lpstr>
      <vt:lpstr>PowerPoint Presentation</vt:lpstr>
      <vt:lpstr>PowerPoint Presentation</vt:lpstr>
      <vt:lpstr>SDK Overview</vt:lpstr>
      <vt:lpstr>App Distribution</vt:lpstr>
      <vt:lpstr>PowerPoint Presentation</vt:lpstr>
      <vt:lpstr>PowerPoint Presentation</vt:lpstr>
      <vt:lpstr>Fondation framework</vt:lpstr>
      <vt:lpstr>PowerPoint Presentation</vt:lpstr>
      <vt:lpstr>Introduction</vt:lpstr>
      <vt:lpstr>Cocoa Objective-C Hierarchy for Foundation</vt:lpstr>
      <vt:lpstr>PowerPoint Presentation</vt:lpstr>
      <vt:lpstr>PowerPoint Presentation</vt:lpstr>
      <vt:lpstr>PowerPoint Presentation</vt:lpstr>
      <vt:lpstr>Many of these classes have closely  related functionality</vt:lpstr>
      <vt:lpstr>Related functionalities..</vt:lpstr>
      <vt:lpstr>Related functionalities…</vt:lpstr>
      <vt:lpstr>Related functionalites..</vt:lpstr>
    </vt:vector>
  </TitlesOfParts>
  <Company>Sisoft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ios Developer Program  And   SDK</dc:title>
  <dc:creator>Prakash Rastogi</dc:creator>
  <cp:lastModifiedBy>vijay</cp:lastModifiedBy>
  <cp:revision>31</cp:revision>
  <dcterms:created xsi:type="dcterms:W3CDTF">2013-10-30T05:25:30Z</dcterms:created>
  <dcterms:modified xsi:type="dcterms:W3CDTF">2017-08-06T08:08:10Z</dcterms:modified>
</cp:coreProperties>
</file>